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370" r:id="rId4"/>
    <p:sldId id="371" r:id="rId5"/>
    <p:sldId id="372" r:id="rId6"/>
    <p:sldId id="374" r:id="rId7"/>
    <p:sldId id="373" r:id="rId8"/>
    <p:sldId id="375" r:id="rId9"/>
    <p:sldId id="376" r:id="rId10"/>
    <p:sldId id="377" r:id="rId11"/>
    <p:sldId id="378" r:id="rId12"/>
    <p:sldId id="379" r:id="rId13"/>
    <p:sldId id="380" r:id="rId14"/>
    <p:sldId id="382" r:id="rId15"/>
    <p:sldId id="381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F48119-9424-4EB3-997A-B9EE51DD5FC0}">
          <p14:sldIdLst>
            <p14:sldId id="256"/>
            <p14:sldId id="257"/>
          </p14:sldIdLst>
        </p14:section>
        <p14:section name="클래스와 객체" id="{EF8EB068-24AB-4E0A-9A1F-024EDA387E79}">
          <p14:sldIdLst>
            <p14:sldId id="370"/>
          </p14:sldIdLst>
        </p14:section>
        <p14:section name="스크래치 클래스와 객체" id="{8D22EA71-7E13-4BA1-8D04-CE9C170D8EC7}">
          <p14:sldIdLst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</p14:sldIdLst>
        </p14:section>
        <p14:section name="파이썬 클래스와 객체" id="{36792CCE-3763-4F33-9EE4-71BC2503E082}">
          <p14:sldIdLst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9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388" y="-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E4DC-C2C2-4CCB-97A1-68137308A20F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11D3-9DC4-4095-BEE8-5C98E0FFA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A937-BF51-4322-A6CA-DEB538E7E086}" type="datetime1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CAEAC4-C6B5-5C1D-B443-C716D040973D}"/>
              </a:ext>
            </a:extLst>
          </p:cNvPr>
          <p:cNvSpPr txBox="1">
            <a:spLocks/>
          </p:cNvSpPr>
          <p:nvPr userDrawn="1"/>
        </p:nvSpPr>
        <p:spPr>
          <a:xfrm>
            <a:off x="8348255" y="636640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dirty="0"/>
              <a:t>10</a:t>
            </a:r>
            <a:r>
              <a:rPr lang="en-US" altLang="ko-KR"/>
              <a:t>. </a:t>
            </a:r>
            <a:r>
              <a:rPr lang="ko-KR" altLang="en-US"/>
              <a:t>클래스와 객체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r>
              <a:rPr lang="ko-KR" altLang="en-US" b="1" dirty="0"/>
              <a:t>서로 다른 위치로 동시에 움직이는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2</a:t>
            </a:r>
            <a:r>
              <a:rPr lang="ko-KR" altLang="en-US" b="1" dirty="0"/>
              <a:t>단계</a:t>
            </a:r>
            <a:r>
              <a:rPr lang="en-US" altLang="ko-KR" b="1" dirty="0"/>
              <a:t>: (</a:t>
            </a:r>
            <a:r>
              <a:rPr lang="ko-KR" altLang="en-US" b="1" dirty="0"/>
              <a:t>객체</a:t>
            </a:r>
            <a:r>
              <a:rPr lang="en-US" altLang="ko-KR" b="1" dirty="0"/>
              <a:t>2) </a:t>
            </a:r>
            <a:r>
              <a:rPr lang="ko-KR" altLang="en-US" b="1" dirty="0"/>
              <a:t>임의의 위치로 이동시킨다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BF6B0-4640-D008-49E2-291A38A4D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93" t="6889" r="222" b="46147"/>
          <a:stretch/>
        </p:blipFill>
        <p:spPr>
          <a:xfrm>
            <a:off x="685799" y="2962571"/>
            <a:ext cx="5257801" cy="36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r>
              <a:rPr lang="ko-KR" altLang="en-US" b="1" dirty="0"/>
              <a:t>서로 다른 위치로 동시에 움직이는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b="1" dirty="0"/>
              <a:t>알고리즘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0B60E3-CC4B-39B4-BCC4-5BAFBBF370E4}"/>
              </a:ext>
            </a:extLst>
          </p:cNvPr>
          <p:cNvGrpSpPr/>
          <p:nvPr/>
        </p:nvGrpSpPr>
        <p:grpSpPr>
          <a:xfrm>
            <a:off x="808912" y="3242665"/>
            <a:ext cx="3030482" cy="2195792"/>
            <a:chOff x="709835" y="2989352"/>
            <a:chExt cx="3030482" cy="219579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8467988-75EF-7402-C512-D97E4A2CD126}"/>
                </a:ext>
              </a:extLst>
            </p:cNvPr>
            <p:cNvSpPr/>
            <p:nvPr/>
          </p:nvSpPr>
          <p:spPr>
            <a:xfrm>
              <a:off x="709835" y="3589129"/>
              <a:ext cx="3030482" cy="521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</a:rPr>
                <a:t>초 동안 임의의 위치로 이동</a:t>
              </a:r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4F772976-0DD5-2774-88EA-1ACBF6C45005}"/>
                </a:ext>
              </a:extLst>
            </p:cNvPr>
            <p:cNvSpPr/>
            <p:nvPr/>
          </p:nvSpPr>
          <p:spPr>
            <a:xfrm>
              <a:off x="1379296" y="298935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E60C863-177A-DDBD-D4F7-44F9AE082617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2225076" y="3299058"/>
              <a:ext cx="0" cy="29007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193DFEC7-7AE4-3E1D-7AF9-565909C4D3C3}"/>
                </a:ext>
              </a:extLst>
            </p:cNvPr>
            <p:cNvSpPr/>
            <p:nvPr/>
          </p:nvSpPr>
          <p:spPr>
            <a:xfrm>
              <a:off x="1379296" y="4400701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03978C5-08F5-75BC-8B80-FA6672333FFE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2225076" y="4110630"/>
              <a:ext cx="0" cy="29007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31720F-0999-116F-1F5A-D5ED11B6ED94}"/>
                </a:ext>
              </a:extLst>
            </p:cNvPr>
            <p:cNvSpPr txBox="1"/>
            <p:nvPr/>
          </p:nvSpPr>
          <p:spPr>
            <a:xfrm>
              <a:off x="1709550" y="481581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객체</a:t>
              </a:r>
              <a:r>
                <a:rPr lang="en-US" altLang="ko-KR" dirty="0"/>
                <a:t>1&gt;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7A6708-B30B-C21B-23CE-D120A1C536B6}"/>
              </a:ext>
            </a:extLst>
          </p:cNvPr>
          <p:cNvGrpSpPr/>
          <p:nvPr/>
        </p:nvGrpSpPr>
        <p:grpSpPr>
          <a:xfrm>
            <a:off x="5387413" y="3087812"/>
            <a:ext cx="2943306" cy="2350645"/>
            <a:chOff x="4821398" y="2834499"/>
            <a:chExt cx="2943306" cy="23506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0E9541-977B-F123-2FAB-2251369E13DD}"/>
                </a:ext>
              </a:extLst>
            </p:cNvPr>
            <p:cNvSpPr/>
            <p:nvPr/>
          </p:nvSpPr>
          <p:spPr>
            <a:xfrm>
              <a:off x="4821398" y="3589129"/>
              <a:ext cx="2943306" cy="5215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</a:rPr>
                <a:t>초 동안 </a:t>
              </a:r>
              <a:r>
                <a:rPr lang="en-US" altLang="ko-KR" sz="1600" dirty="0">
                  <a:solidFill>
                    <a:schemeClr val="tx1"/>
                  </a:solidFill>
                </a:rPr>
                <a:t>(-100, 300)</a:t>
              </a:r>
              <a:r>
                <a:rPr lang="ko-KR" altLang="en-US" sz="1600" dirty="0">
                  <a:solidFill>
                    <a:schemeClr val="tx1"/>
                  </a:solidFill>
                </a:rPr>
                <a:t>으로 이동</a:t>
              </a:r>
            </a:p>
          </p:txBody>
        </p:sp>
        <p:sp>
          <p:nvSpPr>
            <p:cNvPr id="27" name="순서도: 대체 처리 26">
              <a:extLst>
                <a:ext uri="{FF2B5EF4-FFF2-40B4-BE49-F238E27FC236}">
                  <a16:creationId xmlns:a16="http://schemas.microsoft.com/office/drawing/2014/main" id="{A3C859E1-B8EB-5094-E6EE-CB327C449D65}"/>
                </a:ext>
              </a:extLst>
            </p:cNvPr>
            <p:cNvSpPr/>
            <p:nvPr/>
          </p:nvSpPr>
          <p:spPr>
            <a:xfrm>
              <a:off x="5447271" y="2834499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25B0493-A03D-B6FB-F0BC-01AC311D0596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6293051" y="3144205"/>
              <a:ext cx="0" cy="44492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대체 처리 28">
              <a:extLst>
                <a:ext uri="{FF2B5EF4-FFF2-40B4-BE49-F238E27FC236}">
                  <a16:creationId xmlns:a16="http://schemas.microsoft.com/office/drawing/2014/main" id="{E9174CF0-CCCD-3A79-2227-B59A44416C9C}"/>
                </a:ext>
              </a:extLst>
            </p:cNvPr>
            <p:cNvSpPr/>
            <p:nvPr/>
          </p:nvSpPr>
          <p:spPr>
            <a:xfrm>
              <a:off x="5447271" y="4400701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AA750E1-B6F2-C28C-B57E-A63626B464AD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>
              <a:off x="6293051" y="4110630"/>
              <a:ext cx="0" cy="29007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497070-1968-5B33-2BE7-4F2185B40643}"/>
                </a:ext>
              </a:extLst>
            </p:cNvPr>
            <p:cNvSpPr txBox="1"/>
            <p:nvPr/>
          </p:nvSpPr>
          <p:spPr>
            <a:xfrm>
              <a:off x="5777525" y="481581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객체</a:t>
              </a:r>
              <a:r>
                <a:rPr lang="en-US" altLang="ko-KR" dirty="0"/>
                <a:t>2&gt;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042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1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두 숫자를 입력 받는다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56AB3-B00E-F572-4517-C010D43C9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4" t="54775" r="45485" b="29820"/>
          <a:stretch/>
        </p:blipFill>
        <p:spPr>
          <a:xfrm>
            <a:off x="803189" y="3716049"/>
            <a:ext cx="2625810" cy="16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2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두 숫자를 더한다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1BCA32-18EA-95A4-F91D-D558FC4D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6" t="38658" r="50676" b="55671"/>
          <a:stretch/>
        </p:blipFill>
        <p:spPr>
          <a:xfrm>
            <a:off x="834080" y="3719384"/>
            <a:ext cx="4406063" cy="7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0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1)  </a:t>
            </a:r>
            <a:r>
              <a:rPr lang="ko-KR" altLang="en-US" b="1" dirty="0"/>
              <a:t>완성된 코드블록</a:t>
            </a:r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3EA0E-5A6E-656A-8672-60035406A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70" t="4225" b="46084"/>
          <a:stretch/>
        </p:blipFill>
        <p:spPr>
          <a:xfrm>
            <a:off x="803190" y="3731740"/>
            <a:ext cx="4485502" cy="29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7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1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이동할 위치의 </a:t>
            </a:r>
            <a:r>
              <a:rPr lang="en-US" altLang="ko-KR" b="1" dirty="0"/>
              <a:t>x</a:t>
            </a:r>
            <a:r>
              <a:rPr lang="ko-KR" altLang="en-US" b="1" dirty="0"/>
              <a:t>좌표 </a:t>
            </a:r>
            <a:r>
              <a:rPr lang="en-US" altLang="ko-KR" b="1" dirty="0"/>
              <a:t>y</a:t>
            </a:r>
            <a:r>
              <a:rPr lang="ko-KR" altLang="en-US" b="1" dirty="0"/>
              <a:t>좌표를 입력 받는다</a:t>
            </a:r>
            <a:r>
              <a:rPr lang="en-US" altLang="ko-KR" b="1" dirty="0"/>
              <a:t>.</a:t>
            </a:r>
          </a:p>
          <a:p>
            <a:pPr lvl="1"/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DE3DED-8F41-47EA-BA73-8F6BBF77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68" t="24614" r="50000" b="67689"/>
          <a:stretch/>
        </p:blipFill>
        <p:spPr>
          <a:xfrm>
            <a:off x="797010" y="3669957"/>
            <a:ext cx="5430795" cy="9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9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2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입력 받은 위치로 이동한다</a:t>
            </a:r>
            <a:r>
              <a:rPr lang="en-US" altLang="ko-KR" b="1" dirty="0"/>
              <a:t>. </a:t>
            </a:r>
          </a:p>
          <a:p>
            <a:pPr lvl="1"/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71D80-F8D0-A702-E0BB-C3E723A8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8" t="37172" r="61149" b="58777"/>
          <a:stretch/>
        </p:blipFill>
        <p:spPr>
          <a:xfrm>
            <a:off x="821725" y="3719384"/>
            <a:ext cx="4685690" cy="5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8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(</a:t>
            </a:r>
            <a:r>
              <a:rPr lang="ko-KR" altLang="en-US" b="1" dirty="0"/>
              <a:t>객체</a:t>
            </a:r>
            <a:r>
              <a:rPr lang="en-US" altLang="ko-KR" b="1" dirty="0"/>
              <a:t>2) </a:t>
            </a:r>
            <a:r>
              <a:rPr lang="ko-KR" altLang="en-US" b="1" dirty="0"/>
              <a:t>완성된 코드블록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6582D9-7058-3511-615E-209A12A2B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7" t="4225" b="43383"/>
          <a:stretch/>
        </p:blipFill>
        <p:spPr>
          <a:xfrm>
            <a:off x="797011" y="3666622"/>
            <a:ext cx="4275438" cy="31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0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ko-KR" altLang="en-US" b="1" dirty="0"/>
              <a:t>첫번째 객체는 두 숫자를 입력 받아 더하기 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두번째 객체는 두 숫자를 입력 받아 해당 위치로 이동한다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r>
              <a:rPr lang="ko-KR" altLang="en-US" b="1" dirty="0"/>
              <a:t>이러한 조건을 만족하는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ko-KR" altLang="en-US" b="1" dirty="0"/>
              <a:t>알고리즘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F03C2E-F4BD-2094-2300-EA94EA384FA5}"/>
              </a:ext>
            </a:extLst>
          </p:cNvPr>
          <p:cNvGrpSpPr/>
          <p:nvPr/>
        </p:nvGrpSpPr>
        <p:grpSpPr>
          <a:xfrm>
            <a:off x="1064848" y="3668973"/>
            <a:ext cx="2469180" cy="2435611"/>
            <a:chOff x="1064848" y="3668973"/>
            <a:chExt cx="2469180" cy="24356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FB35BD-5317-835F-F4D9-7CF247DB1666}"/>
                </a:ext>
              </a:extLst>
            </p:cNvPr>
            <p:cNvSpPr txBox="1"/>
            <p:nvPr/>
          </p:nvSpPr>
          <p:spPr>
            <a:xfrm>
              <a:off x="1783913" y="573525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객체</a:t>
              </a:r>
              <a:r>
                <a:rPr lang="en-US" altLang="ko-KR" dirty="0"/>
                <a:t>1&gt;</a:t>
              </a:r>
              <a:endParaRPr lang="ko-KR" altLang="en-US" dirty="0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8986EAF-0CBD-A63B-115C-03757A270763}"/>
                </a:ext>
              </a:extLst>
            </p:cNvPr>
            <p:cNvGrpSpPr/>
            <p:nvPr/>
          </p:nvGrpSpPr>
          <p:grpSpPr>
            <a:xfrm>
              <a:off x="1064848" y="3668973"/>
              <a:ext cx="2469180" cy="2062517"/>
              <a:chOff x="1064848" y="3668973"/>
              <a:chExt cx="2469180" cy="206251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05199A7-8D05-171C-D806-93CA8E0DD7AF}"/>
                  </a:ext>
                </a:extLst>
              </p:cNvPr>
              <p:cNvSpPr/>
              <p:nvPr/>
            </p:nvSpPr>
            <p:spPr>
              <a:xfrm>
                <a:off x="1210961" y="4221815"/>
                <a:ext cx="2176954" cy="356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두숫자를 입력 받는다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순서도: 대체 처리 6">
                <a:extLst>
                  <a:ext uri="{FF2B5EF4-FFF2-40B4-BE49-F238E27FC236}">
                    <a16:creationId xmlns:a16="http://schemas.microsoft.com/office/drawing/2014/main" id="{9289CA41-D440-AD67-2200-66D09A8D1AFB}"/>
                  </a:ext>
                </a:extLst>
              </p:cNvPr>
              <p:cNvSpPr/>
              <p:nvPr/>
            </p:nvSpPr>
            <p:spPr>
              <a:xfrm>
                <a:off x="1453658" y="3668973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609CFFFC-BE48-C150-3855-E2939C1303F7}"/>
                  </a:ext>
                </a:extLst>
              </p:cNvPr>
              <p:cNvCxnSpPr>
                <a:cxnSpLocks/>
                <a:stCxn id="7" idx="2"/>
                <a:endCxn id="5" idx="0"/>
              </p:cNvCxnSpPr>
              <p:nvPr/>
            </p:nvCxnSpPr>
            <p:spPr>
              <a:xfrm>
                <a:off x="2299438" y="3978679"/>
                <a:ext cx="0" cy="243136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순서도: 대체 처리 8">
                <a:extLst>
                  <a:ext uri="{FF2B5EF4-FFF2-40B4-BE49-F238E27FC236}">
                    <a16:creationId xmlns:a16="http://schemas.microsoft.com/office/drawing/2014/main" id="{5D3EA42B-8AD6-0A45-538D-5D519FC25296}"/>
                  </a:ext>
                </a:extLst>
              </p:cNvPr>
              <p:cNvSpPr/>
              <p:nvPr/>
            </p:nvSpPr>
            <p:spPr>
              <a:xfrm>
                <a:off x="1453658" y="5421784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0E047D6C-AFEC-0024-9D0D-7C05AB6BC514}"/>
                  </a:ext>
                </a:extLst>
              </p:cNvPr>
              <p:cNvCxnSpPr>
                <a:cxnSpLocks/>
                <a:stCxn id="23" idx="2"/>
                <a:endCxn id="9" idx="0"/>
              </p:cNvCxnSpPr>
              <p:nvPr/>
            </p:nvCxnSpPr>
            <p:spPr>
              <a:xfrm>
                <a:off x="2299438" y="5178647"/>
                <a:ext cx="0" cy="24313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A37C5D99-1CC0-B593-71AE-348AAFD6052F}"/>
                  </a:ext>
                </a:extLst>
              </p:cNvPr>
              <p:cNvSpPr/>
              <p:nvPr/>
            </p:nvSpPr>
            <p:spPr>
              <a:xfrm>
                <a:off x="1064848" y="4821799"/>
                <a:ext cx="2469180" cy="356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입력 받은 숫자를 더한다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3EF209FE-D250-6D34-D96F-0493AA797FBC}"/>
                  </a:ext>
                </a:extLst>
              </p:cNvPr>
              <p:cNvCxnSpPr>
                <a:cxnSpLocks/>
                <a:stCxn id="5" idx="2"/>
                <a:endCxn id="23" idx="0"/>
              </p:cNvCxnSpPr>
              <p:nvPr/>
            </p:nvCxnSpPr>
            <p:spPr>
              <a:xfrm>
                <a:off x="2299438" y="4578663"/>
                <a:ext cx="0" cy="243136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E31E636-A945-88EE-C1C9-71A2792E6701}"/>
              </a:ext>
            </a:extLst>
          </p:cNvPr>
          <p:cNvGrpSpPr/>
          <p:nvPr/>
        </p:nvGrpSpPr>
        <p:grpSpPr>
          <a:xfrm>
            <a:off x="5461687" y="3666622"/>
            <a:ext cx="2695380" cy="2435611"/>
            <a:chOff x="951748" y="3668973"/>
            <a:chExt cx="2695380" cy="24356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891253-D185-4FA9-E78F-F077FD4911AD}"/>
                </a:ext>
              </a:extLst>
            </p:cNvPr>
            <p:cNvSpPr txBox="1"/>
            <p:nvPr/>
          </p:nvSpPr>
          <p:spPr>
            <a:xfrm>
              <a:off x="1783913" y="573525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객체</a:t>
              </a:r>
              <a:r>
                <a:rPr lang="en-US" altLang="ko-KR" dirty="0"/>
                <a:t>2&gt;</a:t>
              </a:r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7B0962D-ABF0-4E37-B97F-62A6C1161D7F}"/>
                </a:ext>
              </a:extLst>
            </p:cNvPr>
            <p:cNvGrpSpPr/>
            <p:nvPr/>
          </p:nvGrpSpPr>
          <p:grpSpPr>
            <a:xfrm>
              <a:off x="951748" y="3668973"/>
              <a:ext cx="2695380" cy="2062517"/>
              <a:chOff x="951748" y="3668973"/>
              <a:chExt cx="2695380" cy="20625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4FC9742-8B93-497B-4678-AE34C6DBD299}"/>
                  </a:ext>
                </a:extLst>
              </p:cNvPr>
              <p:cNvSpPr/>
              <p:nvPr/>
            </p:nvSpPr>
            <p:spPr>
              <a:xfrm>
                <a:off x="1210961" y="4221815"/>
                <a:ext cx="2176954" cy="356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두숫자를 입력 받는다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순서도: 대체 처리 38">
                <a:extLst>
                  <a:ext uri="{FF2B5EF4-FFF2-40B4-BE49-F238E27FC236}">
                    <a16:creationId xmlns:a16="http://schemas.microsoft.com/office/drawing/2014/main" id="{A5AF4864-1B44-BE38-CCB5-A8C92319EC49}"/>
                  </a:ext>
                </a:extLst>
              </p:cNvPr>
              <p:cNvSpPr/>
              <p:nvPr/>
            </p:nvSpPr>
            <p:spPr>
              <a:xfrm>
                <a:off x="1453658" y="3668973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D76EE6BA-042D-7802-59F7-CFA766209596}"/>
                  </a:ext>
                </a:extLst>
              </p:cNvPr>
              <p:cNvCxnSpPr>
                <a:cxnSpLocks/>
                <a:stCxn id="39" idx="2"/>
                <a:endCxn id="38" idx="0"/>
              </p:cNvCxnSpPr>
              <p:nvPr/>
            </p:nvCxnSpPr>
            <p:spPr>
              <a:xfrm>
                <a:off x="2299438" y="3978679"/>
                <a:ext cx="0" cy="243136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순서도: 대체 처리 40">
                <a:extLst>
                  <a:ext uri="{FF2B5EF4-FFF2-40B4-BE49-F238E27FC236}">
                    <a16:creationId xmlns:a16="http://schemas.microsoft.com/office/drawing/2014/main" id="{9B12E2A4-3EBA-0783-3582-408E167A62C8}"/>
                  </a:ext>
                </a:extLst>
              </p:cNvPr>
              <p:cNvSpPr/>
              <p:nvPr/>
            </p:nvSpPr>
            <p:spPr>
              <a:xfrm>
                <a:off x="1453658" y="5421784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0130E473-4ED4-5143-E23C-FDB9E6386BE3}"/>
                  </a:ext>
                </a:extLst>
              </p:cNvPr>
              <p:cNvCxnSpPr>
                <a:cxnSpLocks/>
                <a:stCxn id="43" idx="2"/>
                <a:endCxn id="41" idx="0"/>
              </p:cNvCxnSpPr>
              <p:nvPr/>
            </p:nvCxnSpPr>
            <p:spPr>
              <a:xfrm>
                <a:off x="2299438" y="5178647"/>
                <a:ext cx="0" cy="243137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3E1C95-E6A6-1857-5D32-8073664FEB62}"/>
                  </a:ext>
                </a:extLst>
              </p:cNvPr>
              <p:cNvSpPr/>
              <p:nvPr/>
            </p:nvSpPr>
            <p:spPr>
              <a:xfrm>
                <a:off x="951748" y="4821799"/>
                <a:ext cx="2695380" cy="356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입력 받은 위치로 이동한다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66E83A9D-13D2-9E33-C2C1-561A09680AD1}"/>
                  </a:ext>
                </a:extLst>
              </p:cNvPr>
              <p:cNvCxnSpPr>
                <a:cxnSpLocks/>
                <a:stCxn id="38" idx="2"/>
                <a:endCxn id="43" idx="0"/>
              </p:cNvCxnSpPr>
              <p:nvPr/>
            </p:nvCxnSpPr>
            <p:spPr>
              <a:xfrm>
                <a:off x="2299438" y="4578663"/>
                <a:ext cx="0" cy="243136"/>
              </a:xfrm>
              <a:prstGeom prst="straightConnector1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8473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파이썬에서의</a:t>
            </a:r>
            <a:r>
              <a:rPr lang="ko-KR" altLang="en-US" b="1" dirty="0"/>
              <a:t> 클래스와 객체 </a:t>
            </a:r>
            <a:endParaRPr lang="en-US" altLang="ko-KR" b="1" dirty="0"/>
          </a:p>
          <a:p>
            <a:pPr lvl="1"/>
            <a:r>
              <a:rPr lang="ko-KR" altLang="en-US" b="1" dirty="0"/>
              <a:t>새로운 클래스 생성 및 객체 선언</a:t>
            </a:r>
            <a:endParaRPr lang="en-US" altLang="ko-KR" b="1" dirty="0"/>
          </a:p>
          <a:p>
            <a:pPr lvl="1"/>
            <a:r>
              <a:rPr lang="ko-KR" altLang="en-US" b="1" dirty="0"/>
              <a:t>이미 만들어진 클래스와 객체활용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Turtle(</a:t>
            </a:r>
            <a:r>
              <a:rPr lang="en-US" altLang="ko-KR" b="1" dirty="0" err="1"/>
              <a:t>ColabTurtlePlus</a:t>
            </a:r>
            <a:r>
              <a:rPr lang="en-US" altLang="ko-KR" b="1" dirty="0"/>
              <a:t>) </a:t>
            </a:r>
            <a:r>
              <a:rPr lang="ko-KR" altLang="en-US" b="1" dirty="0"/>
              <a:t>모듈 소개</a:t>
            </a:r>
            <a:endParaRPr lang="en-US" altLang="ko-KR" b="1" dirty="0"/>
          </a:p>
          <a:p>
            <a:pPr lvl="1"/>
            <a:r>
              <a:rPr lang="ko-KR" altLang="en-US" b="1" dirty="0"/>
              <a:t>거북이 모양의 아이콘을 만들고 이를 움직이게 하는 기능을 갖고 있는 패키지</a:t>
            </a:r>
            <a:r>
              <a:rPr lang="en-US" altLang="ko-KR" b="1" dirty="0"/>
              <a:t>(</a:t>
            </a:r>
            <a:r>
              <a:rPr lang="ko-KR" altLang="en-US" b="1" dirty="0"/>
              <a:t>주머니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b="1" dirty="0"/>
              <a:t>모듈에서 필요한 기능</a:t>
            </a:r>
            <a:r>
              <a:rPr lang="en-US" altLang="ko-KR" b="1" dirty="0"/>
              <a:t>(</a:t>
            </a:r>
            <a:r>
              <a:rPr lang="ko-KR" altLang="en-US" b="1" dirty="0"/>
              <a:t>함수</a:t>
            </a:r>
            <a:r>
              <a:rPr lang="en-US" altLang="ko-KR" b="1" dirty="0"/>
              <a:t>) </a:t>
            </a:r>
            <a:r>
              <a:rPr lang="ko-KR" altLang="en-US" b="1" dirty="0"/>
              <a:t>호출해서 사용</a:t>
            </a:r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25A013-9F8B-8257-4E2D-C2326FFA955E}"/>
              </a:ext>
            </a:extLst>
          </p:cNvPr>
          <p:cNvSpPr/>
          <p:nvPr/>
        </p:nvSpPr>
        <p:spPr>
          <a:xfrm>
            <a:off x="729049" y="2069757"/>
            <a:ext cx="3429000" cy="376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F3779-FAB1-842C-54AC-9657E2E8B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7" t="14217" r="40542" b="63908"/>
          <a:stretch/>
        </p:blipFill>
        <p:spPr>
          <a:xfrm>
            <a:off x="258679" y="4008209"/>
            <a:ext cx="8626642" cy="1674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A4832-474D-83CA-1409-5457351E96AE}"/>
              </a:ext>
            </a:extLst>
          </p:cNvPr>
          <p:cNvSpPr txBox="1"/>
          <p:nvPr/>
        </p:nvSpPr>
        <p:spPr>
          <a:xfrm>
            <a:off x="2725387" y="5685195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ko-KR" altLang="en-US" b="1" dirty="0"/>
              <a:t>모듈 다운로드 및 모듈 불러오기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2078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클래스와 객체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스크래치에서의 클래스와 객체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 err="1"/>
              <a:t>파이썬에서의</a:t>
            </a:r>
            <a:r>
              <a:rPr lang="ko-KR" altLang="en-US" sz="3200" b="1" dirty="0"/>
              <a:t> 클래스와 객체</a:t>
            </a:r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ColabTurtlePlus</a:t>
            </a:r>
            <a:r>
              <a:rPr lang="en-US" altLang="ko-KR" b="1" dirty="0"/>
              <a:t> </a:t>
            </a:r>
            <a:r>
              <a:rPr lang="ko-KR" altLang="en-US" b="1" dirty="0"/>
              <a:t>모듈의 주요 기능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974D73-FAA2-A268-0B7D-9D364C034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27333" r="1653" b="28223"/>
          <a:stretch/>
        </p:blipFill>
        <p:spPr>
          <a:xfrm>
            <a:off x="258679" y="1744980"/>
            <a:ext cx="8628166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spc="-150" dirty="0"/>
              <a:t>하나의 거북이를 만들고</a:t>
            </a:r>
            <a:r>
              <a:rPr lang="en-US" altLang="ko-KR" spc="-150" dirty="0"/>
              <a:t>, </a:t>
            </a:r>
            <a:r>
              <a:rPr lang="ko-KR" altLang="en-US" spc="-150" dirty="0"/>
              <a:t>거북이가 별모양으로 움직이는 프로그램을 </a:t>
            </a:r>
            <a:r>
              <a:rPr lang="ko-KR" altLang="en-US" spc="-150" dirty="0" err="1"/>
              <a:t>만드시오</a:t>
            </a:r>
            <a:r>
              <a:rPr lang="en-US" altLang="ko-KR" spc="-150" dirty="0"/>
              <a:t>. </a:t>
            </a:r>
            <a:br>
              <a:rPr lang="en-US" altLang="ko-KR" spc="-150" dirty="0"/>
            </a:br>
            <a:r>
              <a:rPr lang="ko-KR" altLang="en-US" spc="-150" dirty="0"/>
              <a:t>단</a:t>
            </a:r>
            <a:r>
              <a:rPr lang="en-US" altLang="ko-KR" spc="-150" dirty="0"/>
              <a:t>, </a:t>
            </a:r>
            <a:r>
              <a:rPr lang="ko-KR" altLang="en-US" spc="-150" dirty="0"/>
              <a:t>별을 그리기 위해서는 모서리에서 거북이가 오른쪽으로 </a:t>
            </a:r>
            <a:r>
              <a:rPr lang="en-US" altLang="ko-KR" spc="-150" dirty="0"/>
              <a:t>144</a:t>
            </a:r>
            <a:r>
              <a:rPr lang="ko-KR" altLang="en-US" spc="-150" dirty="0"/>
              <a:t>도 움직여야 한다</a:t>
            </a:r>
            <a:r>
              <a:rPr lang="en-US" altLang="ko-KR" spc="-150" dirty="0"/>
              <a:t>.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거북이를 그리기 위한 준비를 한다</a:t>
            </a:r>
            <a:r>
              <a:rPr lang="en-US" altLang="ko-KR" dirty="0"/>
              <a:t>. 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345D4-7D0A-604C-14B4-7A11F564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7" t="14144" r="1508" b="73604"/>
          <a:stretch/>
        </p:blipFill>
        <p:spPr>
          <a:xfrm>
            <a:off x="258679" y="2965620"/>
            <a:ext cx="8622696" cy="11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9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하나의 거북이를 만들고</a:t>
            </a:r>
            <a:r>
              <a:rPr lang="en-US" altLang="ko-KR" dirty="0"/>
              <a:t>, </a:t>
            </a:r>
            <a:r>
              <a:rPr lang="ko-KR" altLang="en-US" dirty="0"/>
              <a:t>거북이가 별모양으로 움직이는 프로그램을 </a:t>
            </a:r>
            <a:r>
              <a:rPr lang="ko-KR" altLang="en-US" dirty="0" err="1"/>
              <a:t>만드시오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별을 그리기 위해서는 거북이가 오른쪽으로 </a:t>
            </a:r>
            <a:r>
              <a:rPr lang="en-US" altLang="ko-KR" dirty="0"/>
              <a:t>144</a:t>
            </a:r>
            <a:r>
              <a:rPr lang="ko-KR" altLang="en-US" dirty="0"/>
              <a:t>도 움직여야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거북이를 그린다 </a:t>
            </a:r>
            <a:r>
              <a:rPr lang="en-US" altLang="ko-KR" dirty="0"/>
              <a:t>(</a:t>
            </a:r>
            <a:r>
              <a:rPr lang="ko-KR" altLang="en-US" dirty="0"/>
              <a:t>거북이 테두리는 오렌지색</a:t>
            </a:r>
            <a:r>
              <a:rPr lang="en-US" altLang="ko-KR" dirty="0"/>
              <a:t>, </a:t>
            </a:r>
            <a:r>
              <a:rPr lang="ko-KR" altLang="en-US" dirty="0"/>
              <a:t>내부는 파란색</a:t>
            </a:r>
            <a:r>
              <a:rPr lang="en-US" altLang="ko-KR" dirty="0"/>
              <a:t>) 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 </a:t>
            </a:r>
            <a:r>
              <a:rPr lang="ko-KR" altLang="en-US" dirty="0"/>
              <a:t>거북이 별을 그리기 위해서 움직인다</a:t>
            </a:r>
            <a:r>
              <a:rPr lang="en-US" altLang="ko-KR" dirty="0"/>
              <a:t> (200</a:t>
            </a:r>
            <a:r>
              <a:rPr lang="ko-KR" altLang="en-US" dirty="0"/>
              <a:t>만큼 움직이고</a:t>
            </a:r>
            <a:r>
              <a:rPr lang="en-US" altLang="ko-KR" dirty="0"/>
              <a:t>, 144</a:t>
            </a:r>
            <a:r>
              <a:rPr lang="ko-KR" altLang="en-US" dirty="0"/>
              <a:t>도 오른쪽 회전</a:t>
            </a:r>
            <a:r>
              <a:rPr lang="en-US" altLang="ko-KR" dirty="0"/>
              <a:t>)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843FD3-286E-7D49-3B8A-4F53A1698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7" t="45766" r="1778" b="45135"/>
          <a:stretch/>
        </p:blipFill>
        <p:spPr>
          <a:xfrm>
            <a:off x="258678" y="2922372"/>
            <a:ext cx="8641179" cy="864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85DDDF-8735-CEB5-6B0C-D686F64FF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6" t="40901" r="1417" b="46486"/>
          <a:stretch/>
        </p:blipFill>
        <p:spPr>
          <a:xfrm>
            <a:off x="258678" y="4399004"/>
            <a:ext cx="8626643" cy="11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하나의 거북이를 만들고</a:t>
            </a:r>
            <a:r>
              <a:rPr lang="en-US" altLang="ko-KR" dirty="0"/>
              <a:t>, </a:t>
            </a:r>
            <a:r>
              <a:rPr lang="ko-KR" altLang="en-US" dirty="0"/>
              <a:t>거북이가 별모양으로 움직이는 프로그램을 </a:t>
            </a:r>
            <a:r>
              <a:rPr lang="ko-KR" altLang="en-US" dirty="0" err="1"/>
              <a:t>만드시오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별을 그리기 위해서는 거북이가 오른쪽으로 </a:t>
            </a:r>
            <a:r>
              <a:rPr lang="en-US" altLang="ko-KR" dirty="0"/>
              <a:t>144</a:t>
            </a:r>
            <a:r>
              <a:rPr lang="ko-KR" altLang="en-US" dirty="0"/>
              <a:t>도 움직여야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</a:t>
            </a:r>
            <a:br>
              <a:rPr lang="en-US" altLang="ko-KR" b="1" dirty="0"/>
            </a:br>
            <a:r>
              <a:rPr lang="en-US" altLang="ko-KR" b="1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788534-6D83-E8CD-221D-0646A6AC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3" t="24667" r="7790" b="41444"/>
          <a:stretch/>
        </p:blipFill>
        <p:spPr>
          <a:xfrm>
            <a:off x="2660783" y="2794428"/>
            <a:ext cx="3840480" cy="31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9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두개의 객체 선언을 위한 준비를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E577DA-4E78-1737-7319-5A4CD696F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13778" r="1330" b="73445"/>
          <a:stretch/>
        </p:blipFill>
        <p:spPr>
          <a:xfrm>
            <a:off x="258680" y="3314700"/>
            <a:ext cx="8626642" cy="12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3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 </a:t>
            </a:r>
            <a:r>
              <a:rPr lang="ko-KR" altLang="en-US" b="1" dirty="0">
                <a:solidFill>
                  <a:srgbClr val="0432FF"/>
                </a:solidFill>
              </a:rPr>
              <a:t>첫번째 객체</a:t>
            </a:r>
            <a:r>
              <a:rPr lang="ko-KR" altLang="en-US" dirty="0"/>
              <a:t>를 선언한다</a:t>
            </a:r>
            <a:r>
              <a:rPr lang="en-US" altLang="ko-KR" dirty="0"/>
              <a:t>. (</a:t>
            </a:r>
            <a:r>
              <a:rPr lang="ko-KR" altLang="en-US" dirty="0"/>
              <a:t>오렌지 색 거북이 모양</a:t>
            </a:r>
            <a:r>
              <a:rPr lang="en-US" altLang="ko-KR" dirty="0"/>
              <a:t>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432FF"/>
                </a:solidFill>
              </a:rPr>
              <a:t>첫번째 객체</a:t>
            </a:r>
            <a:r>
              <a:rPr lang="ko-KR" altLang="en-US" dirty="0"/>
              <a:t>가 반지름이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b="1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A55A77-8E0B-0D8A-7A5F-C47806866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t="33222" r="1107" b="51667"/>
          <a:stretch/>
        </p:blipFill>
        <p:spPr>
          <a:xfrm>
            <a:off x="267702" y="3336356"/>
            <a:ext cx="8626642" cy="14261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0881D-C98A-218B-5861-9D6261299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" t="47111" r="1219" b="46000"/>
          <a:stretch/>
        </p:blipFill>
        <p:spPr>
          <a:xfrm>
            <a:off x="267702" y="5181600"/>
            <a:ext cx="8644689" cy="6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 </a:t>
            </a:r>
            <a:r>
              <a:rPr lang="ko-KR" altLang="en-US" b="1" dirty="0">
                <a:solidFill>
                  <a:srgbClr val="0432FF"/>
                </a:solidFill>
              </a:rPr>
              <a:t>두번째 객체</a:t>
            </a:r>
            <a:r>
              <a:rPr lang="ko-KR" altLang="en-US" dirty="0"/>
              <a:t>를 선언한다</a:t>
            </a:r>
            <a:r>
              <a:rPr lang="en-US" altLang="ko-KR" dirty="0"/>
              <a:t>. (</a:t>
            </a:r>
            <a:r>
              <a:rPr lang="ko-KR" altLang="en-US" dirty="0"/>
              <a:t>파란색 색 동그라미 모양</a:t>
            </a:r>
            <a:r>
              <a:rPr lang="en-US" altLang="ko-KR" dirty="0"/>
              <a:t>)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0432FF"/>
                </a:solidFill>
              </a:rPr>
              <a:t>두번째 객체</a:t>
            </a:r>
            <a:r>
              <a:rPr lang="ko-KR" altLang="en-US" dirty="0"/>
              <a:t>가 길이가 </a:t>
            </a:r>
            <a:r>
              <a:rPr lang="en-US" altLang="ko-KR" dirty="0"/>
              <a:t>50</a:t>
            </a:r>
            <a:r>
              <a:rPr lang="ko-KR" altLang="en-US" dirty="0"/>
              <a:t>인 정사각형 그린다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AB6F54-ED9D-48A4-3408-85DF1C501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t="41444" r="1219" b="43445"/>
          <a:stretch/>
        </p:blipFill>
        <p:spPr>
          <a:xfrm>
            <a:off x="258679" y="3276599"/>
            <a:ext cx="8626642" cy="1423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6C5AAB-C754-1E68-699E-70E70B51C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8" t="57088" r="1330" b="30439"/>
          <a:stretch/>
        </p:blipFill>
        <p:spPr>
          <a:xfrm>
            <a:off x="240631" y="5148913"/>
            <a:ext cx="8644689" cy="11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rgbClr val="FF0000"/>
                </a:solidFill>
              </a:rPr>
              <a:t>파이썬에서의</a:t>
            </a:r>
            <a:r>
              <a:rPr lang="ko-KR" altLang="en-US" sz="3200" b="1" dirty="0">
                <a:solidFill>
                  <a:srgbClr val="FF0000"/>
                </a:solidFill>
              </a:rPr>
              <a:t>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 err="1">
                <a:solidFill>
                  <a:srgbClr val="0432FF"/>
                </a:solidFill>
              </a:rPr>
              <a:t>코랩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파이썬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두개의 객체를 만들고</a:t>
            </a:r>
            <a:r>
              <a:rPr lang="en-US" altLang="ko-KR" dirty="0"/>
              <a:t> </a:t>
            </a:r>
            <a:r>
              <a:rPr lang="ko-KR" altLang="en-US" dirty="0"/>
              <a:t>각 거북이는 다음과 같이 움직인다</a:t>
            </a:r>
            <a:br>
              <a:rPr lang="en-US" altLang="ko-KR" dirty="0"/>
            </a:br>
            <a:r>
              <a:rPr lang="ko-KR" altLang="en-US" dirty="0"/>
              <a:t>첫번째 객체는 거북이 모양이고 반지름 </a:t>
            </a:r>
            <a:r>
              <a:rPr lang="en-US" altLang="ko-KR" dirty="0"/>
              <a:t>50</a:t>
            </a:r>
            <a:r>
              <a:rPr lang="ko-KR" altLang="en-US" dirty="0"/>
              <a:t>인 원을 그린다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두번째 객체는 동그라미 모양이고</a:t>
            </a:r>
            <a:r>
              <a:rPr lang="en-US" altLang="ko-KR" dirty="0"/>
              <a:t> </a:t>
            </a:r>
            <a:r>
              <a:rPr lang="ko-KR" altLang="en-US" dirty="0"/>
              <a:t>길이가 </a:t>
            </a:r>
            <a:r>
              <a:rPr lang="en-US" altLang="ko-KR" dirty="0"/>
              <a:t>100</a:t>
            </a:r>
            <a:r>
              <a:rPr lang="ko-KR" altLang="en-US" dirty="0"/>
              <a:t>인 정사각형을 그린다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결과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4977DA-CEB5-FE79-C723-F0AFC1C64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83" t="36666" r="18816" b="20334"/>
          <a:stretch/>
        </p:blipFill>
        <p:spPr>
          <a:xfrm>
            <a:off x="2872740" y="3093720"/>
            <a:ext cx="3398520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5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클래스와 객체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클래스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함수의 확장된 개념으로 변수까지도 한꺼번에 묶어서 관리해서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        </a:t>
            </a:r>
            <a:r>
              <a:rPr lang="ko-KR" altLang="en-US" dirty="0">
                <a:sym typeface="Wingdings" panose="05000000000000000000" pitchFamily="2" charset="2"/>
              </a:rPr>
              <a:t>재사용할 수 있도록 하는 것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붕어빵틀</a:t>
            </a:r>
            <a:r>
              <a:rPr lang="ko-KR" altLang="en-US" dirty="0" err="1">
                <a:sym typeface="Wingdings" panose="05000000000000000000" pitchFamily="2" charset="2"/>
              </a:rPr>
              <a:t>과</a:t>
            </a:r>
            <a:r>
              <a:rPr lang="ko-KR" altLang="en-US" dirty="0">
                <a:sym typeface="Wingdings" panose="05000000000000000000" pitchFamily="2" charset="2"/>
              </a:rPr>
              <a:t> 유사한 개념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객체</a:t>
            </a:r>
            <a:r>
              <a:rPr lang="en-US" altLang="ko-KR" dirty="0">
                <a:sym typeface="Wingdings" panose="05000000000000000000" pitchFamily="2" charset="2"/>
              </a:rPr>
              <a:t>:  </a:t>
            </a:r>
            <a:r>
              <a:rPr lang="ko-KR" altLang="en-US" dirty="0">
                <a:sym typeface="Wingdings" panose="05000000000000000000" pitchFamily="2" charset="2"/>
              </a:rPr>
              <a:t>클래스를 이용하여 선언된 것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붕어빵틀로</a:t>
            </a:r>
            <a:r>
              <a:rPr lang="ko-KR" altLang="en-US" dirty="0">
                <a:sym typeface="Wingdings" panose="05000000000000000000" pitchFamily="2" charset="2"/>
              </a:rPr>
              <a:t> 만들어진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붕어빵</a:t>
            </a:r>
            <a:r>
              <a:rPr lang="ko-KR" altLang="en-US" dirty="0">
                <a:sym typeface="Wingdings" panose="05000000000000000000" pitchFamily="2" charset="2"/>
              </a:rPr>
              <a:t>과 유사한 개념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3D15F1-E258-CAFD-445F-D95EE165F012}"/>
              </a:ext>
            </a:extLst>
          </p:cNvPr>
          <p:cNvGrpSpPr/>
          <p:nvPr/>
        </p:nvGrpSpPr>
        <p:grpSpPr>
          <a:xfrm>
            <a:off x="2185478" y="2803767"/>
            <a:ext cx="4773043" cy="3248114"/>
            <a:chOff x="2792382" y="3494373"/>
            <a:chExt cx="3805884" cy="2557508"/>
          </a:xfrm>
        </p:grpSpPr>
        <p:pic>
          <p:nvPicPr>
            <p:cNvPr id="9" name="그림 8" descr="음식, 스낵이(가) 표시된 사진&#10;&#10;자동 생성된 설명">
              <a:extLst>
                <a:ext uri="{FF2B5EF4-FFF2-40B4-BE49-F238E27FC236}">
                  <a16:creationId xmlns:a16="http://schemas.microsoft.com/office/drawing/2014/main" id="{3F6E5D84-8F0E-2FA3-5D4C-50B0F829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382" y="3494373"/>
              <a:ext cx="3805884" cy="25575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9381D-7CBF-43C6-9218-2CF708E05323}"/>
                </a:ext>
              </a:extLst>
            </p:cNvPr>
            <p:cNvSpPr txBox="1"/>
            <p:nvPr/>
          </p:nvSpPr>
          <p:spPr>
            <a:xfrm>
              <a:off x="3568963" y="5785310"/>
              <a:ext cx="2252721" cy="266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dirty="0"/>
                <a:t>출처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https://blog.hexabrain.net/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38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클래스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스프라이트</a:t>
            </a:r>
            <a:r>
              <a:rPr lang="en-US" altLang="ko-KR" b="1" dirty="0"/>
              <a:t>(</a:t>
            </a:r>
            <a:r>
              <a:rPr lang="ko-KR" altLang="en-US" b="1" dirty="0"/>
              <a:t>캐릭터</a:t>
            </a:r>
            <a:r>
              <a:rPr lang="en-US" altLang="ko-KR" b="1" dirty="0"/>
              <a:t>)</a:t>
            </a:r>
            <a:r>
              <a:rPr lang="ko-KR" altLang="en-US" b="1" dirty="0"/>
              <a:t>들의 집합</a:t>
            </a:r>
            <a:endParaRPr lang="en-US" altLang="ko-KR" b="1" dirty="0"/>
          </a:p>
          <a:p>
            <a:r>
              <a:rPr lang="ko-KR" altLang="en-US" b="1" dirty="0">
                <a:solidFill>
                  <a:srgbClr val="0432FF"/>
                </a:solidFill>
              </a:rPr>
              <a:t>객체</a:t>
            </a:r>
            <a:r>
              <a:rPr lang="en-US" altLang="ko-KR" b="1" dirty="0"/>
              <a:t>: </a:t>
            </a:r>
            <a:r>
              <a:rPr lang="ko-KR" altLang="en-US" b="1" dirty="0"/>
              <a:t>각 </a:t>
            </a:r>
            <a:r>
              <a:rPr lang="ko-KR" altLang="en-US" b="1" dirty="0" err="1"/>
              <a:t>스프라이트</a:t>
            </a:r>
            <a:r>
              <a:rPr lang="en-US" altLang="ko-KR" b="1" dirty="0"/>
              <a:t>(</a:t>
            </a:r>
            <a:r>
              <a:rPr lang="ko-KR" altLang="en-US" b="1" dirty="0"/>
              <a:t>캐릭터</a:t>
            </a:r>
            <a:r>
              <a:rPr lang="en-US" altLang="ko-KR" b="1" dirty="0"/>
              <a:t>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6E133D0-B0DF-6FE8-8A32-7629326184E0}"/>
              </a:ext>
            </a:extLst>
          </p:cNvPr>
          <p:cNvGrpSpPr/>
          <p:nvPr/>
        </p:nvGrpSpPr>
        <p:grpSpPr>
          <a:xfrm>
            <a:off x="2457361" y="2311701"/>
            <a:ext cx="4375817" cy="3446543"/>
            <a:chOff x="2457361" y="2311701"/>
            <a:chExt cx="4375817" cy="34465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1A73FC-4FC6-CECC-3AEE-E366CC98D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608" t="6877" b="64173"/>
            <a:stretch/>
          </p:blipFill>
          <p:spPr>
            <a:xfrm>
              <a:off x="3203819" y="2311701"/>
              <a:ext cx="2736362" cy="20440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FCE0B6-38DC-1BC0-ED74-9D384ADE7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79" t="19966" r="58149" b="58385"/>
            <a:stretch/>
          </p:blipFill>
          <p:spPr>
            <a:xfrm>
              <a:off x="4915477" y="4767644"/>
              <a:ext cx="1917701" cy="990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65D9BB9-F8C7-96E6-2023-84BEC40AC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10" t="15612" r="64048" b="67408"/>
            <a:stretch/>
          </p:blipFill>
          <p:spPr>
            <a:xfrm>
              <a:off x="2457361" y="4767644"/>
              <a:ext cx="1917701" cy="99060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15CF488-B601-6D50-A8AA-1B6743E6426A}"/>
                </a:ext>
              </a:extLst>
            </p:cNvPr>
            <p:cNvSpPr/>
            <p:nvPr/>
          </p:nvSpPr>
          <p:spPr>
            <a:xfrm>
              <a:off x="3407019" y="3333724"/>
              <a:ext cx="806450" cy="74932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E49301F-646C-AF00-82B4-6F42BB6DBACD}"/>
                </a:ext>
              </a:extLst>
            </p:cNvPr>
            <p:cNvSpPr/>
            <p:nvPr/>
          </p:nvSpPr>
          <p:spPr>
            <a:xfrm>
              <a:off x="4270618" y="3093205"/>
              <a:ext cx="806450" cy="74932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73F2ABD-7C23-0404-AFF7-792B171013AE}"/>
                </a:ext>
              </a:extLst>
            </p:cNvPr>
            <p:cNvCxnSpPr>
              <a:cxnSpLocks/>
              <a:stCxn id="12" idx="4"/>
              <a:endCxn id="11" idx="0"/>
            </p:cNvCxnSpPr>
            <p:nvPr/>
          </p:nvCxnSpPr>
          <p:spPr>
            <a:xfrm flipH="1">
              <a:off x="3416212" y="4083049"/>
              <a:ext cx="394032" cy="684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79F4440-4AC7-1321-C5F9-3948B195C928}"/>
                </a:ext>
              </a:extLst>
            </p:cNvPr>
            <p:cNvCxnSpPr>
              <a:cxnSpLocks/>
              <a:stCxn id="13" idx="4"/>
              <a:endCxn id="7" idx="0"/>
            </p:cNvCxnSpPr>
            <p:nvPr/>
          </p:nvCxnSpPr>
          <p:spPr>
            <a:xfrm>
              <a:off x="4673843" y="3842530"/>
              <a:ext cx="1200485" cy="925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CA9659-A199-3463-AA05-A63265A0DEA1}"/>
                </a:ext>
              </a:extLst>
            </p:cNvPr>
            <p:cNvSpPr txBox="1"/>
            <p:nvPr/>
          </p:nvSpPr>
          <p:spPr>
            <a:xfrm>
              <a:off x="3429370" y="2964392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객체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FF6F2-8B5E-6DD3-C863-F3DE7C445650}"/>
                </a:ext>
              </a:extLst>
            </p:cNvPr>
            <p:cNvSpPr txBox="1"/>
            <p:nvPr/>
          </p:nvSpPr>
          <p:spPr>
            <a:xfrm>
              <a:off x="4333077" y="272387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객체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616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0432FF"/>
                </a:solidFill>
              </a:rPr>
              <a:t>스프라이트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캐릭터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목록</a:t>
            </a:r>
            <a:endParaRPr lang="en-US" altLang="ko-KR" b="1" dirty="0">
              <a:solidFill>
                <a:srgbClr val="0432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C2557E-9014-2609-A42B-66ED37FC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31" y="1964724"/>
            <a:ext cx="6766210" cy="338575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1A92E6-8269-0DD0-672C-CBBA27DA6EB5}"/>
              </a:ext>
            </a:extLst>
          </p:cNvPr>
          <p:cNvGrpSpPr/>
          <p:nvPr/>
        </p:nvGrpSpPr>
        <p:grpSpPr>
          <a:xfrm>
            <a:off x="258679" y="1793190"/>
            <a:ext cx="1767016" cy="4258691"/>
            <a:chOff x="370142" y="1717589"/>
            <a:chExt cx="1767016" cy="42586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474845C-CB7F-7BC6-B852-AC5FD0522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676" t="6925"/>
            <a:stretch/>
          </p:blipFill>
          <p:spPr>
            <a:xfrm>
              <a:off x="370142" y="1717589"/>
              <a:ext cx="1767016" cy="42586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F76063-CF36-BD3A-6BDA-4E84967C79BE}"/>
                </a:ext>
              </a:extLst>
            </p:cNvPr>
            <p:cNvSpPr/>
            <p:nvPr/>
          </p:nvSpPr>
          <p:spPr>
            <a:xfrm>
              <a:off x="939111" y="5744569"/>
              <a:ext cx="895865" cy="2206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91EF6D-D6D3-1554-F2F6-54FC01D5E51E}"/>
              </a:ext>
            </a:extLst>
          </p:cNvPr>
          <p:cNvCxnSpPr>
            <a:stCxn id="10" idx="0"/>
            <a:endCxn id="9" idx="1"/>
          </p:cNvCxnSpPr>
          <p:nvPr/>
        </p:nvCxnSpPr>
        <p:spPr>
          <a:xfrm flipV="1">
            <a:off x="1275581" y="3657600"/>
            <a:ext cx="1015650" cy="2162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57C974-6B5E-427C-266C-92FD978728C2}"/>
              </a:ext>
            </a:extLst>
          </p:cNvPr>
          <p:cNvSpPr txBox="1"/>
          <p:nvPr/>
        </p:nvSpPr>
        <p:spPr>
          <a:xfrm>
            <a:off x="771278" y="5512393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클릭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FB0185-0424-390B-A870-09F0302CD19B}"/>
              </a:ext>
            </a:extLst>
          </p:cNvPr>
          <p:cNvSpPr/>
          <p:nvPr/>
        </p:nvSpPr>
        <p:spPr>
          <a:xfrm>
            <a:off x="7908325" y="3237140"/>
            <a:ext cx="457200" cy="457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11DE30-F233-A2E0-EDE5-36DC60CE8E65}"/>
              </a:ext>
            </a:extLst>
          </p:cNvPr>
          <p:cNvSpPr txBox="1"/>
          <p:nvPr/>
        </p:nvSpPr>
        <p:spPr>
          <a:xfrm>
            <a:off x="7797438" y="3672238"/>
            <a:ext cx="67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클릭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90BE72-BBF8-EA68-72E6-C6144C5B2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78" t="6667" r="424" b="64054"/>
          <a:stretch/>
        </p:blipFill>
        <p:spPr>
          <a:xfrm>
            <a:off x="2983845" y="3873845"/>
            <a:ext cx="2613454" cy="20079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05DDA6-CC47-AED3-E213-22EF2BCD883A}"/>
              </a:ext>
            </a:extLst>
          </p:cNvPr>
          <p:cNvSpPr txBox="1"/>
          <p:nvPr/>
        </p:nvSpPr>
        <p:spPr>
          <a:xfrm>
            <a:off x="2291231" y="5837421"/>
            <a:ext cx="4121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무대영역에 새로운 </a:t>
            </a:r>
            <a:r>
              <a:rPr lang="ko-KR" altLang="en-US" sz="1400" b="1" dirty="0" err="1"/>
              <a:t>스프라이트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객체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생성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0E4ADC-D3CF-0B5E-E72A-14D1A0D62AA8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>
            <a:off x="5597299" y="3465904"/>
            <a:ext cx="2311026" cy="1411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066924-4BA7-B321-FA6F-E7E275A82104}"/>
              </a:ext>
            </a:extLst>
          </p:cNvPr>
          <p:cNvSpPr/>
          <p:nvPr/>
        </p:nvSpPr>
        <p:spPr>
          <a:xfrm>
            <a:off x="2989543" y="3887814"/>
            <a:ext cx="2607755" cy="1994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8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0432FF"/>
                </a:solidFill>
              </a:rPr>
              <a:t>스프라이트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캐릭터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목록</a:t>
            </a:r>
            <a:endParaRPr lang="en-US" altLang="ko-KR" b="1" dirty="0">
              <a:solidFill>
                <a:srgbClr val="0432FF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5ECC6E-D2DB-196E-96C3-8B83FC3F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" t="3888" r="-1" b="43556"/>
          <a:stretch/>
        </p:blipFill>
        <p:spPr>
          <a:xfrm>
            <a:off x="2948003" y="2053352"/>
            <a:ext cx="6085306" cy="3208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90BE72-BBF8-EA68-72E6-C6144C5B2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8" t="6669" r="424" b="43159"/>
          <a:stretch/>
        </p:blipFill>
        <p:spPr>
          <a:xfrm>
            <a:off x="136759" y="1888312"/>
            <a:ext cx="2613454" cy="34408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15E41FF-7C56-2A54-A9E2-96193FAF3463}"/>
              </a:ext>
            </a:extLst>
          </p:cNvPr>
          <p:cNvCxnSpPr>
            <a:cxnSpLocks/>
          </p:cNvCxnSpPr>
          <p:nvPr/>
        </p:nvCxnSpPr>
        <p:spPr>
          <a:xfrm flipH="1" flipV="1">
            <a:off x="388620" y="5037481"/>
            <a:ext cx="26670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12EB840-553B-F940-ECFF-5B61C82A9F13}"/>
              </a:ext>
            </a:extLst>
          </p:cNvPr>
          <p:cNvCxnSpPr>
            <a:cxnSpLocks/>
          </p:cNvCxnSpPr>
          <p:nvPr/>
        </p:nvCxnSpPr>
        <p:spPr>
          <a:xfrm flipH="1" flipV="1">
            <a:off x="1036017" y="4812691"/>
            <a:ext cx="853743" cy="44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F5135-07C6-E9E8-BD6C-F6FB7068046A}"/>
              </a:ext>
            </a:extLst>
          </p:cNvPr>
          <p:cNvSpPr txBox="1"/>
          <p:nvPr/>
        </p:nvSpPr>
        <p:spPr>
          <a:xfrm>
            <a:off x="274446" y="549952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FB081-C57A-ABA8-F1CD-C69967D035A4}"/>
              </a:ext>
            </a:extLst>
          </p:cNvPr>
          <p:cNvSpPr txBox="1"/>
          <p:nvPr/>
        </p:nvSpPr>
        <p:spPr>
          <a:xfrm>
            <a:off x="1508886" y="52622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91AC8C-F645-4AA9-C733-413CE41E1C07}"/>
              </a:ext>
            </a:extLst>
          </p:cNvPr>
          <p:cNvSpPr/>
          <p:nvPr/>
        </p:nvSpPr>
        <p:spPr>
          <a:xfrm>
            <a:off x="6156960" y="2194560"/>
            <a:ext cx="556260" cy="5562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6DDEB9-C9F3-9379-A722-1CF0A840B423}"/>
              </a:ext>
            </a:extLst>
          </p:cNvPr>
          <p:cNvSpPr/>
          <p:nvPr/>
        </p:nvSpPr>
        <p:spPr>
          <a:xfrm>
            <a:off x="6621780" y="4594860"/>
            <a:ext cx="556260" cy="5562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451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0432FF"/>
                </a:solidFill>
              </a:rPr>
              <a:t>스프라이트</a:t>
            </a:r>
            <a:r>
              <a:rPr lang="en-US" altLang="ko-KR" b="1" dirty="0">
                <a:solidFill>
                  <a:srgbClr val="0432FF"/>
                </a:solidFill>
              </a:rPr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캐릭터</a:t>
            </a:r>
            <a:r>
              <a:rPr lang="en-US" altLang="ko-KR" b="1" dirty="0">
                <a:solidFill>
                  <a:srgbClr val="0432FF"/>
                </a:solidFill>
              </a:rPr>
              <a:t>) </a:t>
            </a:r>
            <a:r>
              <a:rPr lang="ko-KR" altLang="en-US" b="1" dirty="0">
                <a:solidFill>
                  <a:srgbClr val="0432FF"/>
                </a:solidFill>
              </a:rPr>
              <a:t>목록</a:t>
            </a:r>
            <a:endParaRPr lang="en-US" altLang="ko-KR" b="1" dirty="0">
              <a:solidFill>
                <a:srgbClr val="0432FF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1F0D6BD-36EE-BB05-AC9A-1302CE05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5" t="3934" r="265" b="45893"/>
          <a:stretch/>
        </p:blipFill>
        <p:spPr>
          <a:xfrm>
            <a:off x="2921935" y="2078563"/>
            <a:ext cx="6085306" cy="30603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890BE72-BBF8-EA68-72E6-C6144C5B2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78" t="6669" r="424" b="43159"/>
          <a:stretch/>
        </p:blipFill>
        <p:spPr>
          <a:xfrm>
            <a:off x="136759" y="1888312"/>
            <a:ext cx="2613454" cy="34408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15E41FF-7C56-2A54-A9E2-96193FAF3463}"/>
              </a:ext>
            </a:extLst>
          </p:cNvPr>
          <p:cNvCxnSpPr>
            <a:cxnSpLocks/>
          </p:cNvCxnSpPr>
          <p:nvPr/>
        </p:nvCxnSpPr>
        <p:spPr>
          <a:xfrm flipH="1" flipV="1">
            <a:off x="388620" y="5037481"/>
            <a:ext cx="266700" cy="468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12EB840-553B-F940-ECFF-5B61C82A9F13}"/>
              </a:ext>
            </a:extLst>
          </p:cNvPr>
          <p:cNvCxnSpPr>
            <a:cxnSpLocks/>
          </p:cNvCxnSpPr>
          <p:nvPr/>
        </p:nvCxnSpPr>
        <p:spPr>
          <a:xfrm flipH="1" flipV="1">
            <a:off x="1036017" y="4812691"/>
            <a:ext cx="853743" cy="449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3F5135-07C6-E9E8-BD6C-F6FB7068046A}"/>
              </a:ext>
            </a:extLst>
          </p:cNvPr>
          <p:cNvSpPr txBox="1"/>
          <p:nvPr/>
        </p:nvSpPr>
        <p:spPr>
          <a:xfrm>
            <a:off x="274446" y="549952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FB081-C57A-ABA8-F1CD-C69967D035A4}"/>
              </a:ext>
            </a:extLst>
          </p:cNvPr>
          <p:cNvSpPr txBox="1"/>
          <p:nvPr/>
        </p:nvSpPr>
        <p:spPr>
          <a:xfrm>
            <a:off x="1508886" y="52622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C1DDDCB-363A-5779-C278-B5620EBA276B}"/>
              </a:ext>
            </a:extLst>
          </p:cNvPr>
          <p:cNvSpPr/>
          <p:nvPr/>
        </p:nvSpPr>
        <p:spPr>
          <a:xfrm>
            <a:off x="6156960" y="2194560"/>
            <a:ext cx="556260" cy="5562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07F054-6398-7CE6-9EEB-8F8432B0B307}"/>
              </a:ext>
            </a:extLst>
          </p:cNvPr>
          <p:cNvSpPr/>
          <p:nvPr/>
        </p:nvSpPr>
        <p:spPr>
          <a:xfrm>
            <a:off x="7025640" y="4582638"/>
            <a:ext cx="556260" cy="55626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0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r>
              <a:rPr lang="ko-KR" altLang="en-US" b="1" dirty="0"/>
              <a:t>서로 다른 위치로 동시에 움직이는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1</a:t>
            </a:r>
            <a:r>
              <a:rPr lang="ko-KR" altLang="en-US" b="1" dirty="0"/>
              <a:t>단계</a:t>
            </a:r>
            <a:r>
              <a:rPr lang="en-US" altLang="ko-KR" b="1" dirty="0"/>
              <a:t>: </a:t>
            </a:r>
            <a:r>
              <a:rPr lang="ko-KR" altLang="en-US" b="1" dirty="0"/>
              <a:t>두객체를 생성한다</a:t>
            </a:r>
            <a:endParaRPr lang="en-US" altLang="ko-KR" b="1" dirty="0"/>
          </a:p>
          <a:p>
            <a:pPr marL="4572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4591FB-017D-2B2C-0856-EAA05E892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33" t="35218"/>
          <a:stretch/>
        </p:blipFill>
        <p:spPr>
          <a:xfrm>
            <a:off x="899160" y="2926080"/>
            <a:ext cx="2301240" cy="3793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2CB2E2-4E1C-2763-818D-04382E82C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83" r="2632"/>
          <a:stretch/>
        </p:blipFill>
        <p:spPr>
          <a:xfrm>
            <a:off x="4901868" y="2143649"/>
            <a:ext cx="2586388" cy="45755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A7B178-E777-FE09-B388-0ED39613324D}"/>
              </a:ext>
            </a:extLst>
          </p:cNvPr>
          <p:cNvSpPr/>
          <p:nvPr/>
        </p:nvSpPr>
        <p:spPr>
          <a:xfrm>
            <a:off x="1684408" y="6422150"/>
            <a:ext cx="1096892" cy="297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7CD692-21EA-BA95-C3F4-673BFA3FB2C5}"/>
              </a:ext>
            </a:extLst>
          </p:cNvPr>
          <p:cNvSpPr/>
          <p:nvPr/>
        </p:nvSpPr>
        <p:spPr>
          <a:xfrm>
            <a:off x="6178584" y="3878114"/>
            <a:ext cx="626075" cy="625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991D84-3A6D-9DBE-E383-02DBDCB451E2}"/>
              </a:ext>
            </a:extLst>
          </p:cNvPr>
          <p:cNvSpPr txBox="1"/>
          <p:nvPr/>
        </p:nvSpPr>
        <p:spPr>
          <a:xfrm>
            <a:off x="6026738" y="4529315"/>
            <a:ext cx="92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2. </a:t>
            </a:r>
            <a:r>
              <a:rPr lang="ko-KR" altLang="en-US" sz="1400" b="1" dirty="0"/>
              <a:t>클릭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AE2A1-8AAA-8959-C6CA-1EFAE1E7CB54}"/>
              </a:ext>
            </a:extLst>
          </p:cNvPr>
          <p:cNvSpPr txBox="1"/>
          <p:nvPr/>
        </p:nvSpPr>
        <p:spPr>
          <a:xfrm>
            <a:off x="1664257" y="6115974"/>
            <a:ext cx="771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1. </a:t>
            </a:r>
            <a:r>
              <a:rPr lang="ko-KR" altLang="en-US" sz="1400" b="1" dirty="0"/>
              <a:t>클릭</a:t>
            </a:r>
            <a:r>
              <a:rPr lang="en-US" altLang="ko-KR" sz="1400" b="1" dirty="0"/>
              <a:t>!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9107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스크래치에서의 클래스와 객체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예제 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b="1" dirty="0"/>
              <a:t>서로 다른 두 객체를 생성하고</a:t>
            </a:r>
            <a:r>
              <a:rPr lang="en-US" altLang="ko-KR" b="1" dirty="0"/>
              <a:t>, </a:t>
            </a:r>
            <a:r>
              <a:rPr lang="ko-KR" altLang="en-US" b="1" dirty="0"/>
              <a:t>서로 다른 위치로 동시에 움직이는 프로그램을 </a:t>
            </a:r>
            <a:r>
              <a:rPr lang="ko-KR" altLang="en-US" b="1" dirty="0" err="1"/>
              <a:t>만드시오</a:t>
            </a:r>
            <a:endParaRPr lang="en-US" altLang="ko-KR" b="1" dirty="0"/>
          </a:p>
          <a:p>
            <a:pPr lvl="1"/>
            <a:r>
              <a:rPr lang="en-US" altLang="ko-KR" b="1" dirty="0"/>
              <a:t>2</a:t>
            </a:r>
            <a:r>
              <a:rPr lang="ko-KR" altLang="en-US" b="1" dirty="0"/>
              <a:t>단계</a:t>
            </a:r>
            <a:r>
              <a:rPr lang="en-US" altLang="ko-KR" b="1" dirty="0"/>
              <a:t>: (</a:t>
            </a:r>
            <a:r>
              <a:rPr lang="ko-KR" altLang="en-US" b="1" dirty="0"/>
              <a:t>객체</a:t>
            </a:r>
            <a:r>
              <a:rPr lang="en-US" altLang="ko-KR" b="1" dirty="0"/>
              <a:t>1) </a:t>
            </a:r>
            <a:r>
              <a:rPr lang="ko-KR" altLang="en-US" b="1" dirty="0"/>
              <a:t>임의의 위치로 이동시킨다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93E9C2-1666-AD69-7E53-3DE715D1C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1" t="6802" b="45443"/>
          <a:stretch/>
        </p:blipFill>
        <p:spPr>
          <a:xfrm>
            <a:off x="784859" y="2971799"/>
            <a:ext cx="5349241" cy="36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493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7830</TotalTime>
  <Words>1077</Words>
  <Application>Microsoft Office PowerPoint</Application>
  <PresentationFormat>화면 슬라이드 쇼(4:3)</PresentationFormat>
  <Paragraphs>148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Gill Sans MT</vt:lpstr>
      <vt:lpstr>Wingdings</vt:lpstr>
      <vt:lpstr>갤러리</vt:lpstr>
      <vt:lpstr>10. 클래스와 객체</vt:lpstr>
      <vt:lpstr>개요</vt:lpstr>
      <vt:lpstr>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스크래치에서의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  <vt:lpstr>파이썬에서의 클래스와 객체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406</cp:revision>
  <dcterms:created xsi:type="dcterms:W3CDTF">2023-01-11T09:27:42Z</dcterms:created>
  <dcterms:modified xsi:type="dcterms:W3CDTF">2024-04-22T23:27:44Z</dcterms:modified>
</cp:coreProperties>
</file>